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6143D7D-04D1-44DE-9725-FE55C2AF3631}">
          <p14:sldIdLst>
            <p14:sldId id="256"/>
            <p14:sldId id="257"/>
            <p14:sldId id="260"/>
            <p14:sldId id="259"/>
            <p14:sldId id="258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D83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83F6-BAC8-4FB8-8A0D-42E5DA7ED75C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A8EA-074A-401D-B95F-1BD9F078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74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3A8EA-074A-401D-B95F-1BD9F07849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4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52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3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07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13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73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8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1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5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2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3000">
              <a:schemeClr val="bg1">
                <a:lumMod val="100000"/>
              </a:schemeClr>
            </a:gs>
            <a:gs pos="100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6B7D-1761-43B1-A8E2-201EF1848B6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AB35-A429-47EE-BBBC-4B76144CB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5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298" y="2420888"/>
            <a:ext cx="7291118" cy="3892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0436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</a:rPr>
              <a:t>Инновация в России</a:t>
            </a:r>
            <a:endParaRPr lang="ru-RU" b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632848" cy="1392560"/>
          </a:xfr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ВАКУУМНЫЙ СБОРЩИК МУСОРА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82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</a:rPr>
              <a:t>Что это?</a:t>
            </a:r>
            <a:endParaRPr lang="ru-RU" b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012" y="1268760"/>
            <a:ext cx="1623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Самоходный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7610" y="1268760"/>
            <a:ext cx="2108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Аккумуляторный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7828" y="1268760"/>
            <a:ext cx="1528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Бесшумный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7951" y="1268760"/>
            <a:ext cx="2574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Экологически чистый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60" y="1700808"/>
            <a:ext cx="4824536" cy="845726"/>
          </a:xfrm>
        </p:spPr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ПЫЛЕСОС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92" b="5533"/>
          <a:stretch/>
        </p:blipFill>
        <p:spPr>
          <a:xfrm>
            <a:off x="4788024" y="2852936"/>
            <a:ext cx="386132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23528" y="2659559"/>
            <a:ext cx="4248472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ln>
                  <a:solidFill>
                    <a:srgbClr val="00B050"/>
                  </a:solidFill>
                </a:ln>
                <a:solidFill>
                  <a:srgbClr val="84D830"/>
                </a:solidFill>
              </a:rPr>
              <a:t>Собирает  все виды городских </a:t>
            </a:r>
          </a:p>
          <a:p>
            <a:pPr algn="ctr"/>
            <a:r>
              <a:rPr lang="ru-RU" sz="2200" b="1" dirty="0" smtClean="0">
                <a:ln>
                  <a:solidFill>
                    <a:srgbClr val="00B050"/>
                  </a:solidFill>
                </a:ln>
                <a:solidFill>
                  <a:srgbClr val="84D830"/>
                </a:solidFill>
              </a:rPr>
              <a:t>и промышленных отходов:</a:t>
            </a:r>
            <a:endParaRPr lang="ru-RU" sz="2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67544" y="3700724"/>
            <a:ext cx="4032448" cy="2536588"/>
            <a:chOff x="467544" y="3700724"/>
            <a:chExt cx="4032448" cy="2536588"/>
          </a:xfrm>
        </p:grpSpPr>
        <p:sp>
          <p:nvSpPr>
            <p:cNvPr id="25" name="Oval 2"/>
            <p:cNvSpPr/>
            <p:nvPr/>
          </p:nvSpPr>
          <p:spPr>
            <a:xfrm>
              <a:off x="467544" y="3813745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6" name="Oval 2"/>
            <p:cNvSpPr/>
            <p:nvPr/>
          </p:nvSpPr>
          <p:spPr>
            <a:xfrm>
              <a:off x="467544" y="4321489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7" name="Oval 2"/>
            <p:cNvSpPr/>
            <p:nvPr/>
          </p:nvSpPr>
          <p:spPr>
            <a:xfrm>
              <a:off x="467544" y="4870830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8" name="Oval 2"/>
            <p:cNvSpPr/>
            <p:nvPr/>
          </p:nvSpPr>
          <p:spPr>
            <a:xfrm>
              <a:off x="467544" y="5417557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9" name="Oval 2"/>
            <p:cNvSpPr/>
            <p:nvPr/>
          </p:nvSpPr>
          <p:spPr>
            <a:xfrm>
              <a:off x="467544" y="5981001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90130" y="3700724"/>
              <a:ext cx="3709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Стеклянные, пластиковые бутылки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90130" y="4208468"/>
              <a:ext cx="3346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Листья, банки, окурки, бумажки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90130" y="4757809"/>
              <a:ext cx="344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Металлическая стружка, опилки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90130" y="5304536"/>
              <a:ext cx="3474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Осколки, пачки от сигарет, песок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90130" y="5867980"/>
              <a:ext cx="3169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Экскременты и прочий мусор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8844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056" y="332656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</a:rPr>
              <a:t>Область применения</a:t>
            </a:r>
            <a:endParaRPr lang="ru-RU" b="1" dirty="0">
              <a:ln>
                <a:solidFill>
                  <a:srgbClr val="00B050"/>
                </a:solidFill>
              </a:ln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40130" y="1481214"/>
            <a:ext cx="3596816" cy="4828106"/>
            <a:chOff x="539552" y="1337198"/>
            <a:chExt cx="3596816" cy="4828106"/>
          </a:xfrm>
        </p:grpSpPr>
        <p:sp>
          <p:nvSpPr>
            <p:cNvPr id="25" name="Oval 2"/>
            <p:cNvSpPr/>
            <p:nvPr/>
          </p:nvSpPr>
          <p:spPr>
            <a:xfrm>
              <a:off x="539552" y="1472677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6" name="Oval 2"/>
            <p:cNvSpPr/>
            <p:nvPr/>
          </p:nvSpPr>
          <p:spPr>
            <a:xfrm>
              <a:off x="539552" y="2215806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7" name="Oval 2"/>
            <p:cNvSpPr/>
            <p:nvPr/>
          </p:nvSpPr>
          <p:spPr>
            <a:xfrm>
              <a:off x="539552" y="2958935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8" name="Oval 2"/>
            <p:cNvSpPr/>
            <p:nvPr/>
          </p:nvSpPr>
          <p:spPr>
            <a:xfrm>
              <a:off x="539552" y="3702064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9" name="Oval 2"/>
            <p:cNvSpPr/>
            <p:nvPr/>
          </p:nvSpPr>
          <p:spPr>
            <a:xfrm>
              <a:off x="539552" y="4445193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62138" y="1337198"/>
              <a:ext cx="3274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Улицы, парки, дворы, тротуары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62138" y="2080327"/>
              <a:ext cx="30267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Аэропорты, вокзалы, склады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62138" y="2823456"/>
              <a:ext cx="3177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Торговые комплексы, </a:t>
              </a:r>
              <a:r>
                <a:rPr lang="ru-RU" dirty="0" err="1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моллы</a:t>
              </a:r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 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62138" y="3566585"/>
              <a:ext cx="2964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Парковки, выставки, скверы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62138" y="4309714"/>
              <a:ext cx="2926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Парки отдыха, аттракционы</a:t>
              </a:r>
            </a:p>
          </p:txBody>
        </p:sp>
        <p:sp>
          <p:nvSpPr>
            <p:cNvPr id="37" name="Oval 2"/>
            <p:cNvSpPr/>
            <p:nvPr/>
          </p:nvSpPr>
          <p:spPr>
            <a:xfrm>
              <a:off x="539552" y="5188322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39" name="Oval 2"/>
            <p:cNvSpPr/>
            <p:nvPr/>
          </p:nvSpPr>
          <p:spPr>
            <a:xfrm>
              <a:off x="539552" y="5931449"/>
              <a:ext cx="143289" cy="143289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62138" y="5052843"/>
              <a:ext cx="2555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Массовые мероприятия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62138" y="5795972"/>
              <a:ext cx="2300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</a:rPr>
                <a:t>Городские праздники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42702" y="1970065"/>
            <a:ext cx="5034401" cy="377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28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595" y="3877596"/>
            <a:ext cx="3674715" cy="2714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8298"/>
            <a:ext cx="3543761" cy="2657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50" r="16094" b="5833"/>
          <a:stretch/>
        </p:blipFill>
        <p:spPr>
          <a:xfrm>
            <a:off x="935596" y="1146009"/>
            <a:ext cx="3674715" cy="2657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3860431"/>
            <a:ext cx="3543761" cy="2714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3356992"/>
            <a:ext cx="213924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На </a:t>
            </a:r>
            <a:r>
              <a:rPr lang="ru-RU" sz="2000" b="1" dirty="0" smtClean="0">
                <a:solidFill>
                  <a:srgbClr val="FFFF00"/>
                </a:solidFill>
              </a:rPr>
              <a:t>улицах города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99113" y="6165984"/>
            <a:ext cx="14766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Ж/д вокзал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5502" y="3356481"/>
            <a:ext cx="315887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Территория бизнес-центра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3992" y="6165984"/>
            <a:ext cx="84189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Завод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ctrTitle"/>
          </p:nvPr>
        </p:nvSpPr>
        <p:spPr>
          <a:xfrm>
            <a:off x="683568" y="233990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</a:rPr>
              <a:t>Примеры</a:t>
            </a:r>
            <a:endParaRPr lang="ru-RU" b="1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72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6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104" y="332656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Уникальность и преимущества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864249" y="1268760"/>
            <a:ext cx="586885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В 10 раз эффективнее ручного труда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864249" y="2032934"/>
            <a:ext cx="49712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12 часов непрерывной работы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64249" y="5853806"/>
            <a:ext cx="3904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Не требует регистрации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864249" y="4325456"/>
            <a:ext cx="64804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Преодолевает подъем 25</a:t>
            </a:r>
            <a:r>
              <a:rPr lang="ru-RU" sz="2800" dirty="0" smtClean="0"/>
              <a:t>°, бордюр </a:t>
            </a:r>
            <a:r>
              <a:rPr lang="ru-RU" sz="2800" dirty="0"/>
              <a:t>15 см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864249" y="5089630"/>
            <a:ext cx="45985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Движется по любому грунту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864249" y="3561282"/>
            <a:ext cx="70219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Эффективен и снаружи и </a:t>
            </a:r>
            <a:r>
              <a:rPr lang="ru-RU" sz="2800" dirty="0" smtClean="0"/>
              <a:t>внутри помещений</a:t>
            </a:r>
            <a:endParaRPr lang="ru-RU" sz="28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864249" y="2797108"/>
            <a:ext cx="49821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/>
              <a:t>Без вредных выбросов и пыли</a:t>
            </a:r>
          </a:p>
        </p:txBody>
      </p:sp>
      <p:sp>
        <p:nvSpPr>
          <p:cNvPr id="70" name="Oval 2"/>
          <p:cNvSpPr/>
          <p:nvPr/>
        </p:nvSpPr>
        <p:spPr>
          <a:xfrm>
            <a:off x="1331640" y="1458725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1" name="Oval 2"/>
          <p:cNvSpPr/>
          <p:nvPr/>
        </p:nvSpPr>
        <p:spPr>
          <a:xfrm>
            <a:off x="1331640" y="2222899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2" name="Oval 2"/>
          <p:cNvSpPr/>
          <p:nvPr/>
        </p:nvSpPr>
        <p:spPr>
          <a:xfrm>
            <a:off x="1331640" y="4515421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3" name="Oval 2"/>
          <p:cNvSpPr/>
          <p:nvPr/>
        </p:nvSpPr>
        <p:spPr>
          <a:xfrm>
            <a:off x="1331640" y="3751247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4" name="Oval 2"/>
          <p:cNvSpPr/>
          <p:nvPr/>
        </p:nvSpPr>
        <p:spPr>
          <a:xfrm>
            <a:off x="1331640" y="2987073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5" name="Oval 2"/>
          <p:cNvSpPr/>
          <p:nvPr/>
        </p:nvSpPr>
        <p:spPr>
          <a:xfrm>
            <a:off x="1331640" y="5279595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6" name="Oval 2"/>
          <p:cNvSpPr/>
          <p:nvPr/>
        </p:nvSpPr>
        <p:spPr>
          <a:xfrm>
            <a:off x="1331640" y="6043771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7329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6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6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6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6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6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6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088" y="332656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Стандартная комплектация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051720" y="1052736"/>
            <a:ext cx="175419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Аккумуляторы</a:t>
            </a:r>
            <a:endParaRPr lang="ru-RU" sz="2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457828" y="1916832"/>
            <a:ext cx="39224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Контейнер для мусора 240 литров</a:t>
            </a:r>
            <a:endParaRPr lang="ru-RU" sz="2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35421" y="3460938"/>
            <a:ext cx="264489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Проблесковый маячок</a:t>
            </a:r>
            <a:endParaRPr lang="ru-RU" sz="2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567473" y="6197242"/>
            <a:ext cx="381283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Встроенное зарядное устройство</a:t>
            </a:r>
            <a:endParaRPr lang="ru-RU" sz="2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051720" y="3973126"/>
            <a:ext cx="52507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Карбоновая  </a:t>
            </a:r>
            <a:r>
              <a:rPr lang="ru-RU" sz="2000" dirty="0" err="1" smtClean="0"/>
              <a:t>ультралегкая</a:t>
            </a:r>
            <a:r>
              <a:rPr lang="ru-RU" sz="2000" dirty="0" smtClean="0"/>
              <a:t> всасывающая труба</a:t>
            </a:r>
          </a:p>
          <a:p>
            <a:r>
              <a:rPr lang="ru-RU" sz="1600" dirty="0" smtClean="0"/>
              <a:t>с ручкой и подлокотником, Ø 125 мм, 1,3 кг</a:t>
            </a:r>
            <a:endParaRPr lang="ru-RU" sz="16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051720" y="2460958"/>
            <a:ext cx="368633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Фильтр тонкой очистки от пыли </a:t>
            </a:r>
          </a:p>
          <a:p>
            <a:r>
              <a:rPr lang="ru-RU" sz="1400" dirty="0" smtClean="0"/>
              <a:t>(Площадь фильтрующих элементов: 18 м 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49968" y="4829090"/>
            <a:ext cx="31303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Опорное колесо для трубы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5406496"/>
            <a:ext cx="44307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err="1" smtClean="0"/>
              <a:t>Противозасорная</a:t>
            </a:r>
            <a:r>
              <a:rPr lang="ru-RU" sz="2000" dirty="0" smtClean="0"/>
              <a:t> металлическая сетка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21" y="1015065"/>
            <a:ext cx="1616199" cy="1333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148" y="1107138"/>
            <a:ext cx="1438064" cy="1333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21" y="2420888"/>
            <a:ext cx="1616199" cy="1329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21" y="3861048"/>
            <a:ext cx="1616199" cy="1283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895" y="2564904"/>
            <a:ext cx="1438317" cy="1329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148" y="3970063"/>
            <a:ext cx="1445316" cy="1211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529" y="5268134"/>
            <a:ext cx="1616199" cy="1329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268135"/>
            <a:ext cx="1432908" cy="13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32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2088" y="332656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Мы гарантируем: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0193" y="1268760"/>
            <a:ext cx="739061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Гарантийное и постгарантийное обслуживание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360193" y="2032934"/>
            <a:ext cx="45511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Обучение вашего персонала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360193" y="5853806"/>
            <a:ext cx="54556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Наличие российского сертификата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360193" y="4325456"/>
            <a:ext cx="688925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Мгновенную обратную связь на обращения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360193" y="5089630"/>
            <a:ext cx="389850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Помощь и консультации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360193" y="3561282"/>
            <a:ext cx="54265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Поставку оригинальных запчастей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360193" y="2797108"/>
            <a:ext cx="65751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/>
              <a:t>Подробные инструкции на русском языке</a:t>
            </a:r>
            <a:endParaRPr lang="ru-RU" sz="2800" dirty="0"/>
          </a:p>
        </p:txBody>
      </p:sp>
      <p:sp>
        <p:nvSpPr>
          <p:cNvPr id="70" name="Oval 2"/>
          <p:cNvSpPr/>
          <p:nvPr/>
        </p:nvSpPr>
        <p:spPr>
          <a:xfrm>
            <a:off x="827584" y="1458725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1" name="Oval 2"/>
          <p:cNvSpPr/>
          <p:nvPr/>
        </p:nvSpPr>
        <p:spPr>
          <a:xfrm>
            <a:off x="827584" y="2222899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2" name="Oval 2"/>
          <p:cNvSpPr/>
          <p:nvPr/>
        </p:nvSpPr>
        <p:spPr>
          <a:xfrm>
            <a:off x="827584" y="4515421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3" name="Oval 2"/>
          <p:cNvSpPr/>
          <p:nvPr/>
        </p:nvSpPr>
        <p:spPr>
          <a:xfrm>
            <a:off x="827584" y="3751247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4" name="Oval 2"/>
          <p:cNvSpPr/>
          <p:nvPr/>
        </p:nvSpPr>
        <p:spPr>
          <a:xfrm>
            <a:off x="827584" y="2987073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5" name="Oval 2"/>
          <p:cNvSpPr/>
          <p:nvPr/>
        </p:nvSpPr>
        <p:spPr>
          <a:xfrm>
            <a:off x="827584" y="5279595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76" name="Oval 2"/>
          <p:cNvSpPr/>
          <p:nvPr/>
        </p:nvSpPr>
        <p:spPr>
          <a:xfrm>
            <a:off x="827584" y="6043771"/>
            <a:ext cx="143289" cy="143289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2334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2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2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2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2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2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2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0110"/>
            <a:ext cx="1224136" cy="66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894308"/>
          </a:xfrm>
        </p:spPr>
        <p:txBody>
          <a:bodyPr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Наши контакты</a:t>
            </a:r>
            <a:endParaRPr lang="ru-RU" sz="4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442836" y="1628800"/>
            <a:ext cx="489204" cy="242316"/>
          </a:xfrm>
          <a:prstGeom prst="rightArrow">
            <a:avLst/>
          </a:prstGeom>
          <a:solidFill>
            <a:srgbClr val="84D8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4970" y="1484784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ТЕХНИКА</a:t>
            </a:r>
            <a:endParaRPr lang="ru-RU" sz="2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00762" y="2273308"/>
            <a:ext cx="489204" cy="242316"/>
          </a:xfrm>
          <a:prstGeom prst="rightArrow">
            <a:avLst/>
          </a:prstGeom>
          <a:solidFill>
            <a:srgbClr val="84D8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670" y="2132856"/>
            <a:ext cx="2888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КОММУНАЛЬНАЯ</a:t>
            </a:r>
            <a:endParaRPr lang="ru-RU" sz="24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9966" y="2132856"/>
            <a:ext cx="5202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ВАКУУМНЫЙ СБОРЩИК МУСОРА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323156" y="1628800"/>
            <a:ext cx="489204" cy="242316"/>
          </a:xfrm>
          <a:prstGeom prst="rightArrow">
            <a:avLst/>
          </a:prstGeom>
          <a:solidFill>
            <a:srgbClr val="84D8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594" y="1481214"/>
            <a:ext cx="107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САЙТ: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7495" y="3284984"/>
            <a:ext cx="1723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ТЕЛЕФОН: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13230" y="3284984"/>
            <a:ext cx="597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+7 (921) 404-15-96; +7 (812) 493-27-20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73481" y="1484784"/>
            <a:ext cx="2638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WWW.ZAOTL.RU</a:t>
            </a:r>
            <a:endParaRPr lang="ru-RU" sz="28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8782" y="4293096"/>
            <a:ext cx="594643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уважением к вам и вашему делу!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Павел Дорошин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33735" y="5408640"/>
            <a:ext cx="410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ЗАО «Фирма «</a:t>
            </a:r>
            <a:r>
              <a:rPr lang="ru-RU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Транслайн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52023" y="6093296"/>
            <a:ext cx="4670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Санкт-Петербург, Якорная ул. 14/3</a:t>
            </a:r>
          </a:p>
        </p:txBody>
      </p:sp>
    </p:spTree>
    <p:extLst>
      <p:ext uri="{BB962C8B-B14F-4D97-AF65-F5344CB8AC3E}">
        <p14:creationId xmlns:p14="http://schemas.microsoft.com/office/powerpoint/2010/main" xmlns="" val="186870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286</Words>
  <Application>Microsoft Office PowerPoint</Application>
  <PresentationFormat>Экран (4:3)</PresentationFormat>
  <Paragraphs>101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Инновация в России</vt:lpstr>
      <vt:lpstr>Что это?</vt:lpstr>
      <vt:lpstr>Область применения</vt:lpstr>
      <vt:lpstr>Примеры</vt:lpstr>
      <vt:lpstr>Уникальность и преимущества</vt:lpstr>
      <vt:lpstr>Стандартная комплектация</vt:lpstr>
      <vt:lpstr>Мы гарантируем:</vt:lpstr>
      <vt:lpstr>Наши контакты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Pavel_Doroshin</dc:creator>
  <cp:lastModifiedBy>User</cp:lastModifiedBy>
  <cp:revision>46</cp:revision>
  <dcterms:created xsi:type="dcterms:W3CDTF">2013-03-11T20:37:15Z</dcterms:created>
  <dcterms:modified xsi:type="dcterms:W3CDTF">2013-03-13T06:00:52Z</dcterms:modified>
</cp:coreProperties>
</file>